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20"/>
  </p:notesMasterIdLst>
  <p:sldIdLst>
    <p:sldId id="257" r:id="rId3"/>
    <p:sldId id="258" r:id="rId4"/>
    <p:sldId id="259" r:id="rId5"/>
    <p:sldId id="292" r:id="rId6"/>
    <p:sldId id="304" r:id="rId7"/>
    <p:sldId id="311" r:id="rId8"/>
    <p:sldId id="298" r:id="rId9"/>
    <p:sldId id="297" r:id="rId10"/>
    <p:sldId id="296" r:id="rId11"/>
    <p:sldId id="305" r:id="rId12"/>
    <p:sldId id="306" r:id="rId13"/>
    <p:sldId id="308" r:id="rId14"/>
    <p:sldId id="310" r:id="rId15"/>
    <p:sldId id="302" r:id="rId16"/>
    <p:sldId id="303" r:id="rId17"/>
    <p:sldId id="309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0375F"/>
    <a:srgbClr val="FF9A01"/>
    <a:srgbClr val="1ED25D"/>
    <a:srgbClr val="4FACF1"/>
    <a:srgbClr val="94A2AC"/>
    <a:srgbClr val="7F7F7F"/>
    <a:srgbClr val="A26921"/>
    <a:srgbClr val="00DE64"/>
    <a:srgbClr val="267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4762" autoAdjust="0"/>
  </p:normalViewPr>
  <p:slideViewPr>
    <p:cSldViewPr snapToGrid="0">
      <p:cViewPr varScale="1">
        <p:scale>
          <a:sx n="96" d="100"/>
          <a:sy n="96" d="100"/>
        </p:scale>
        <p:origin x="1200" y="78"/>
      </p:cViewPr>
      <p:guideLst>
        <p:guide orient="horz"/>
        <p:guide pos="71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2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110A4-5716-4D68-9324-8E0A8DB2A9F6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6955-FBF4-4EC0-97A1-566D2DC90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50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7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50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6955-FBF4-4EC0-97A1-566D2DC901A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41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80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66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00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7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0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1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9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1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9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1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1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0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9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5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09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87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0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48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8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8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6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7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F514-0F7B-4658-852D-A073968A6764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9751371-5A8D-934D-89FE-1343B685A82F}"/>
              </a:ext>
            </a:extLst>
          </p:cNvPr>
          <p:cNvGrpSpPr/>
          <p:nvPr userDrawn="1"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" name="Imagem 1">
              <a:extLst>
                <a:ext uri="{FF2B5EF4-FFF2-40B4-BE49-F238E27FC236}">
                  <a16:creationId xmlns:a16="http://schemas.microsoft.com/office/drawing/2014/main" id="{92474E85-551A-4E43-80A2-B36796D8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10" descr="mba.png">
              <a:extLst>
                <a:ext uri="{FF2B5EF4-FFF2-40B4-BE49-F238E27FC236}">
                  <a16:creationId xmlns:a16="http://schemas.microsoft.com/office/drawing/2014/main" id="{5363598D-6C05-AA42-9B68-14778CB4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05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8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1" y="-6344"/>
            <a:ext cx="12203282" cy="6864345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55" y="1356452"/>
            <a:ext cx="2409891" cy="648261"/>
          </a:xfrm>
          <a:prstGeom prst="rect">
            <a:avLst/>
          </a:prstGeom>
        </p:spPr>
      </p:pic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SITES, BLOGS </a:t>
            </a:r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&amp;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MAILING LISTS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057E6EE-0840-964A-B5F7-FB2B7476B4A9}"/>
              </a:ext>
            </a:extLst>
          </p:cNvPr>
          <p:cNvGrpSpPr/>
          <p:nvPr/>
        </p:nvGrpSpPr>
        <p:grpSpPr>
          <a:xfrm>
            <a:off x="9135746" y="3325108"/>
            <a:ext cx="2473756" cy="1916395"/>
            <a:chOff x="7702714" y="3423963"/>
            <a:chExt cx="1621462" cy="1256131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46C278F-5C72-F74F-8753-920D63553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2714" y="4387576"/>
              <a:ext cx="1621462" cy="29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pt-BR" altLang="pt-BR" sz="2300">
                  <a:solidFill>
                    <a:srgbClr val="94A2AC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learnopencv.com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52B3FFB-88C4-7C43-81C2-C2D49AE0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783" y="3423963"/>
              <a:ext cx="145732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561747D-9482-CE44-8CEF-91AC9DF88AEE}"/>
              </a:ext>
            </a:extLst>
          </p:cNvPr>
          <p:cNvGrpSpPr/>
          <p:nvPr/>
        </p:nvGrpSpPr>
        <p:grpSpPr>
          <a:xfrm>
            <a:off x="4182852" y="3405955"/>
            <a:ext cx="3565100" cy="1837125"/>
            <a:chOff x="2524601" y="3476955"/>
            <a:chExt cx="2336800" cy="1204172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6DD4402F-992E-234D-92C5-A57FACE75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933" y="4388608"/>
              <a:ext cx="1884139" cy="292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pt-BR" altLang="pt-BR" sz="2300" dirty="0" err="1">
                  <a:solidFill>
                    <a:srgbClr val="94A2AC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pyimagesearch.com</a:t>
              </a:r>
              <a:endParaRPr lang="pt-BR" altLang="pt-BR" sz="23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1FAFB34-4622-EC44-AEA2-D13DAB22E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4601" y="3476955"/>
              <a:ext cx="2336800" cy="863600"/>
            </a:xfrm>
            <a:prstGeom prst="rect">
              <a:avLst/>
            </a:prstGeom>
          </p:spPr>
        </p:pic>
      </p:grpSp>
      <p:sp>
        <p:nvSpPr>
          <p:cNvPr id="13" name="Text Box 5">
            <a:extLst>
              <a:ext uri="{FF2B5EF4-FFF2-40B4-BE49-F238E27FC236}">
                <a16:creationId xmlns:a16="http://schemas.microsoft.com/office/drawing/2014/main" id="{0FA41A6B-B128-E54A-941F-F1F90E05D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407535"/>
            <a:ext cx="11563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Blogs e Mailing </a:t>
            </a:r>
            <a:r>
              <a:rPr lang="pt-BR" altLang="pt-BR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Lists</a:t>
            </a:r>
            <a:r>
              <a:rPr lang="pt-BR" alt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autores relevantes (Adrian </a:t>
            </a:r>
            <a:r>
              <a:rPr lang="pt-BR" altLang="pt-BR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Rosebrok</a:t>
            </a:r>
            <a:r>
              <a:rPr lang="pt-BR" alt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pt-BR" altLang="pt-BR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Satya</a:t>
            </a:r>
            <a:r>
              <a:rPr lang="pt-BR" alt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Mallick</a:t>
            </a:r>
            <a:r>
              <a:rPr lang="pt-BR" alt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na área com livros publicados e diversos artigos relacionados.</a:t>
            </a:r>
          </a:p>
        </p:txBody>
      </p:sp>
      <p:pic>
        <p:nvPicPr>
          <p:cNvPr id="1028" name="Picture 4" descr="Papers with Code (@paperswithcode) | Twitter">
            <a:extLst>
              <a:ext uri="{FF2B5EF4-FFF2-40B4-BE49-F238E27FC236}">
                <a16:creationId xmlns:a16="http://schemas.microsoft.com/office/drawing/2014/main" id="{3499F8F8-228A-974F-8619-8388746F9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0" y="3051699"/>
            <a:ext cx="2026048" cy="202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F8051861-F2D7-BF4A-A881-DA3E30602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" y="4795227"/>
            <a:ext cx="2935419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23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paperswithcode.com</a:t>
            </a:r>
            <a:endParaRPr lang="pt-BR" altLang="pt-BR" sz="23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PODCASTS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FA41A6B-B128-E54A-941F-F1F90E05D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407535"/>
            <a:ext cx="11563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400" dirty="0" err="1">
                <a:latin typeface="Roboto" panose="02000000000000000000" pitchFamily="2" charset="0"/>
                <a:ea typeface="Roboto" panose="02000000000000000000" pitchFamily="2" charset="0"/>
              </a:rPr>
              <a:t>Podcasts</a:t>
            </a:r>
            <a:r>
              <a:rPr lang="pt-BR" altLang="pt-BR" sz="2400" dirty="0">
                <a:latin typeface="Roboto" panose="02000000000000000000" pitchFamily="2" charset="0"/>
                <a:ea typeface="Roboto" panose="02000000000000000000" pitchFamily="2" charset="0"/>
              </a:rPr>
              <a:t> de tecnologia com temas transversais e que valem a pena escutar para agregar mais conteúdo.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4A87B-2AA3-CB43-BFD4-19042B8D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156" y="3156119"/>
            <a:ext cx="5400386" cy="128718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09AF0C-E6FE-BE43-8542-8EEE1296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56" y="4806870"/>
            <a:ext cx="5400386" cy="1287189"/>
          </a:xfrm>
          <a:prstGeom prst="rect">
            <a:avLst/>
          </a:prstGeom>
        </p:spPr>
      </p:pic>
      <p:pic>
        <p:nvPicPr>
          <p:cNvPr id="3078" name="Picture 6" descr="Spotify Logo - PNG e Vetor - Download de Logo">
            <a:extLst>
              <a:ext uri="{FF2B5EF4-FFF2-40B4-BE49-F238E27FC236}">
                <a16:creationId xmlns:a16="http://schemas.microsoft.com/office/drawing/2014/main" id="{42F6B9CA-75ED-1041-B396-7FE6FB6E3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257"/>
          <a:stretch/>
        </p:blipFill>
        <p:spPr bwMode="auto">
          <a:xfrm>
            <a:off x="543698" y="3649327"/>
            <a:ext cx="3929448" cy="194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REDES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SOCIAIS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FA41A6B-B128-E54A-941F-F1F90E05D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407535"/>
            <a:ext cx="11563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400" dirty="0">
                <a:latin typeface="Roboto" panose="02000000000000000000" pitchFamily="2" charset="0"/>
                <a:ea typeface="Roboto" panose="02000000000000000000" pitchFamily="2" charset="0"/>
              </a:rPr>
              <a:t>Lista de pesquisadores voltados a área de inteligência artificial e machine learning no </a:t>
            </a:r>
            <a:r>
              <a:rPr lang="pt-BR" altLang="pt-BR" sz="2400" dirty="0" err="1">
                <a:latin typeface="Roboto" panose="02000000000000000000" pitchFamily="2" charset="0"/>
                <a:ea typeface="Roboto" panose="02000000000000000000" pitchFamily="2" charset="0"/>
              </a:rPr>
              <a:t>Twitter</a:t>
            </a:r>
            <a:r>
              <a:rPr lang="pt-BR" altLang="pt-BR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423D15-1DAB-834A-9E76-5C70F6C61758}"/>
              </a:ext>
            </a:extLst>
          </p:cNvPr>
          <p:cNvSpPr/>
          <p:nvPr/>
        </p:nvSpPr>
        <p:spPr>
          <a:xfrm>
            <a:off x="314325" y="2660062"/>
            <a:ext cx="10481691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://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lgmoneda.github.io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/2019/02/17/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who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follow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twitter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-ml-and-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ai.html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github.com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michelpf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fiap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-ml-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visao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-computacional/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discussions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/10</a:t>
            </a:r>
          </a:p>
        </p:txBody>
      </p:sp>
      <p:pic>
        <p:nvPicPr>
          <p:cNvPr id="2050" name="Picture 2" descr="Twitter - ícones de mídia social grátis">
            <a:extLst>
              <a:ext uri="{FF2B5EF4-FFF2-40B4-BE49-F238E27FC236}">
                <a16:creationId xmlns:a16="http://schemas.microsoft.com/office/drawing/2014/main" id="{5B05676E-DF6A-D544-BA6C-F746506D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171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30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ta em U 32">
            <a:extLst>
              <a:ext uri="{FF2B5EF4-FFF2-40B4-BE49-F238E27FC236}">
                <a16:creationId xmlns:a16="http://schemas.microsoft.com/office/drawing/2014/main" id="{EEC4824B-5023-6A4C-8812-67B5DCDFEEA1}"/>
              </a:ext>
            </a:extLst>
          </p:cNvPr>
          <p:cNvSpPr/>
          <p:nvPr/>
        </p:nvSpPr>
        <p:spPr>
          <a:xfrm rot="5400000">
            <a:off x="9562575" y="1783204"/>
            <a:ext cx="2492408" cy="2450933"/>
          </a:xfrm>
          <a:prstGeom prst="uturnArrow">
            <a:avLst>
              <a:gd name="adj1" fmla="val 22639"/>
              <a:gd name="adj2" fmla="val 25000"/>
              <a:gd name="adj3" fmla="val 0"/>
              <a:gd name="adj4" fmla="val 43278"/>
              <a:gd name="adj5" fmla="val 731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DF44507-4511-1540-9AE9-90CA9A4219D4}"/>
              </a:ext>
            </a:extLst>
          </p:cNvPr>
          <p:cNvSpPr/>
          <p:nvPr/>
        </p:nvSpPr>
        <p:spPr>
          <a:xfrm>
            <a:off x="2131974" y="4970957"/>
            <a:ext cx="4871605" cy="5472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eta em U 30">
            <a:extLst>
              <a:ext uri="{FF2B5EF4-FFF2-40B4-BE49-F238E27FC236}">
                <a16:creationId xmlns:a16="http://schemas.microsoft.com/office/drawing/2014/main" id="{DED63BDF-479A-6545-A333-34F132A11372}"/>
              </a:ext>
            </a:extLst>
          </p:cNvPr>
          <p:cNvSpPr/>
          <p:nvPr/>
        </p:nvSpPr>
        <p:spPr>
          <a:xfrm rot="16200000" flipH="1">
            <a:off x="321324" y="3385029"/>
            <a:ext cx="2492408" cy="2450933"/>
          </a:xfrm>
          <a:prstGeom prst="uturnArrow">
            <a:avLst>
              <a:gd name="adj1" fmla="val 22639"/>
              <a:gd name="adj2" fmla="val 25000"/>
              <a:gd name="adj3" fmla="val 0"/>
              <a:gd name="adj4" fmla="val 43278"/>
              <a:gd name="adj5" fmla="val 731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95D7E52-4184-5C4C-838D-6944280200F7}"/>
              </a:ext>
            </a:extLst>
          </p:cNvPr>
          <p:cNvSpPr/>
          <p:nvPr/>
        </p:nvSpPr>
        <p:spPr>
          <a:xfrm>
            <a:off x="4801072" y="3382016"/>
            <a:ext cx="4871605" cy="5472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93839E0-BEF1-254A-B035-2FF6F3BE61CA}"/>
              </a:ext>
            </a:extLst>
          </p:cNvPr>
          <p:cNvSpPr/>
          <p:nvPr/>
        </p:nvSpPr>
        <p:spPr>
          <a:xfrm>
            <a:off x="5020477" y="1687789"/>
            <a:ext cx="3422430" cy="5472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PLANO DE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3E460C8-78A1-B442-BB30-D4352ECD1A41}"/>
              </a:ext>
            </a:extLst>
          </p:cNvPr>
          <p:cNvGrpSpPr>
            <a:grpSpLocks/>
          </p:cNvGrpSpPr>
          <p:nvPr/>
        </p:nvGrpSpPr>
        <p:grpSpPr bwMode="auto">
          <a:xfrm>
            <a:off x="1993075" y="1388491"/>
            <a:ext cx="3692525" cy="1223963"/>
            <a:chOff x="639961" y="1412875"/>
            <a:chExt cx="3887787" cy="15113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4C90A78-77DA-EE46-AD8F-FC946C7D259B}"/>
                </a:ext>
              </a:extLst>
            </p:cNvPr>
            <p:cNvSpPr/>
            <p:nvPr/>
          </p:nvSpPr>
          <p:spPr bwMode="auto">
            <a:xfrm>
              <a:off x="639961" y="1412875"/>
              <a:ext cx="3887787" cy="1511300"/>
            </a:xfrm>
            <a:prstGeom prst="rect">
              <a:avLst/>
            </a:prstGeom>
            <a:solidFill>
              <a:srgbClr val="E03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AULA 1</a:t>
              </a:r>
            </a:p>
          </p:txBody>
        </p:sp>
        <p:sp>
          <p:nvSpPr>
            <p:cNvPr id="9" name="CaixaDeTexto 22">
              <a:extLst>
                <a:ext uri="{FF2B5EF4-FFF2-40B4-BE49-F238E27FC236}">
                  <a16:creationId xmlns:a16="http://schemas.microsoft.com/office/drawing/2014/main" id="{61CC1F6E-941F-3740-A704-4163FA69C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574" y="1876138"/>
              <a:ext cx="3246438" cy="722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Introdução a Visão Computacional</a:t>
              </a:r>
            </a:p>
          </p:txBody>
        </p:sp>
      </p:grpSp>
      <p:grpSp>
        <p:nvGrpSpPr>
          <p:cNvPr id="10" name="Group 25">
            <a:extLst>
              <a:ext uri="{FF2B5EF4-FFF2-40B4-BE49-F238E27FC236}">
                <a16:creationId xmlns:a16="http://schemas.microsoft.com/office/drawing/2014/main" id="{8070B354-08CB-C148-A2AE-4BDCFBCCFB39}"/>
              </a:ext>
            </a:extLst>
          </p:cNvPr>
          <p:cNvGrpSpPr>
            <a:grpSpLocks/>
          </p:cNvGrpSpPr>
          <p:nvPr/>
        </p:nvGrpSpPr>
        <p:grpSpPr bwMode="auto">
          <a:xfrm>
            <a:off x="6720044" y="3034372"/>
            <a:ext cx="3692525" cy="1223962"/>
            <a:chOff x="639961" y="1412875"/>
            <a:chExt cx="3887787" cy="1511300"/>
          </a:xfrm>
        </p:grpSpPr>
        <p:sp>
          <p:nvSpPr>
            <p:cNvPr id="11" name="Retângulo 21">
              <a:extLst>
                <a:ext uri="{FF2B5EF4-FFF2-40B4-BE49-F238E27FC236}">
                  <a16:creationId xmlns:a16="http://schemas.microsoft.com/office/drawing/2014/main" id="{782CBFA3-4ADC-9B4E-9581-4B1F270A0912}"/>
                </a:ext>
              </a:extLst>
            </p:cNvPr>
            <p:cNvSpPr/>
            <p:nvPr/>
          </p:nvSpPr>
          <p:spPr bwMode="auto">
            <a:xfrm>
              <a:off x="639961" y="1412875"/>
              <a:ext cx="3887787" cy="1511300"/>
            </a:xfrm>
            <a:prstGeom prst="rect">
              <a:avLst/>
            </a:prstGeom>
            <a:solidFill>
              <a:srgbClr val="E03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AULA 3</a:t>
              </a:r>
            </a:p>
          </p:txBody>
        </p:sp>
        <p:sp>
          <p:nvSpPr>
            <p:cNvPr id="12" name="CaixaDeTexto 22">
              <a:extLst>
                <a:ext uri="{FF2B5EF4-FFF2-40B4-BE49-F238E27FC236}">
                  <a16:creationId xmlns:a16="http://schemas.microsoft.com/office/drawing/2014/main" id="{C224BF3C-24CC-5C43-A1DE-B87984F7E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572" y="1908140"/>
              <a:ext cx="3246438" cy="418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Análise Facial</a:t>
              </a: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BA761C25-AB49-9F42-B09A-DFEAB72FADA8}"/>
              </a:ext>
            </a:extLst>
          </p:cNvPr>
          <p:cNvGrpSpPr/>
          <p:nvPr/>
        </p:nvGrpSpPr>
        <p:grpSpPr>
          <a:xfrm>
            <a:off x="6731692" y="1388491"/>
            <a:ext cx="3692798" cy="1224235"/>
            <a:chOff x="639961" y="1412875"/>
            <a:chExt cx="3887787" cy="1511300"/>
          </a:xfrm>
          <a:solidFill>
            <a:schemeClr val="bg1">
              <a:lumMod val="85000"/>
            </a:schemeClr>
          </a:solidFill>
        </p:grpSpPr>
        <p:sp>
          <p:nvSpPr>
            <p:cNvPr id="18" name="Retângulo 21">
              <a:extLst>
                <a:ext uri="{FF2B5EF4-FFF2-40B4-BE49-F238E27FC236}">
                  <a16:creationId xmlns:a16="http://schemas.microsoft.com/office/drawing/2014/main" id="{2273B942-2B1F-624F-A314-639A69694130}"/>
                </a:ext>
              </a:extLst>
            </p:cNvPr>
            <p:cNvSpPr/>
            <p:nvPr/>
          </p:nvSpPr>
          <p:spPr bwMode="auto">
            <a:xfrm>
              <a:off x="639961" y="1412875"/>
              <a:ext cx="3887787" cy="1511300"/>
            </a:xfrm>
            <a:prstGeom prst="rect">
              <a:avLst/>
            </a:prstGeom>
            <a:solidFill>
              <a:srgbClr val="E03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AULA 2</a:t>
              </a:r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:a16="http://schemas.microsoft.com/office/drawing/2014/main" id="{2CC4CCBC-6279-A74A-B2E0-65EE033A7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573" y="1933391"/>
              <a:ext cx="3246438" cy="41794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Manipulação de imagens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529564B-C496-8B47-BD8B-0E80BE98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0133" y="1553868"/>
            <a:ext cx="1134790" cy="851093"/>
          </a:xfrm>
          <a:prstGeom prst="rect">
            <a:avLst/>
          </a:prstGeom>
        </p:spPr>
      </p:pic>
      <p:grpSp>
        <p:nvGrpSpPr>
          <p:cNvPr id="26" name="Group 42">
            <a:extLst>
              <a:ext uri="{FF2B5EF4-FFF2-40B4-BE49-F238E27FC236}">
                <a16:creationId xmlns:a16="http://schemas.microsoft.com/office/drawing/2014/main" id="{375E15DA-8B2E-F447-A06B-240608E3B11E}"/>
              </a:ext>
            </a:extLst>
          </p:cNvPr>
          <p:cNvGrpSpPr/>
          <p:nvPr/>
        </p:nvGrpSpPr>
        <p:grpSpPr>
          <a:xfrm>
            <a:off x="6731692" y="4632463"/>
            <a:ext cx="3692798" cy="1224235"/>
            <a:chOff x="639961" y="1412875"/>
            <a:chExt cx="3887787" cy="1511300"/>
          </a:xfrm>
          <a:solidFill>
            <a:schemeClr val="bg1">
              <a:lumMod val="85000"/>
            </a:schemeClr>
          </a:solidFill>
        </p:grpSpPr>
        <p:sp>
          <p:nvSpPr>
            <p:cNvPr id="27" name="Retângulo 21">
              <a:extLst>
                <a:ext uri="{FF2B5EF4-FFF2-40B4-BE49-F238E27FC236}">
                  <a16:creationId xmlns:a16="http://schemas.microsoft.com/office/drawing/2014/main" id="{50CF0C24-4634-4848-9C05-402C1F44DFB6}"/>
                </a:ext>
              </a:extLst>
            </p:cNvPr>
            <p:cNvSpPr/>
            <p:nvPr/>
          </p:nvSpPr>
          <p:spPr bwMode="auto">
            <a:xfrm>
              <a:off x="639961" y="1412875"/>
              <a:ext cx="3887787" cy="1511300"/>
            </a:xfrm>
            <a:prstGeom prst="rect">
              <a:avLst/>
            </a:prstGeom>
            <a:solidFill>
              <a:srgbClr val="E03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AULA 5</a:t>
              </a:r>
            </a:p>
          </p:txBody>
        </p:sp>
        <p:sp>
          <p:nvSpPr>
            <p:cNvPr id="28" name="CaixaDeTexto 22">
              <a:extLst>
                <a:ext uri="{FF2B5EF4-FFF2-40B4-BE49-F238E27FC236}">
                  <a16:creationId xmlns:a16="http://schemas.microsoft.com/office/drawing/2014/main" id="{1C2347A9-024E-F248-8CAB-E36CD49C9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573" y="1655596"/>
              <a:ext cx="3246438" cy="721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Vision Transformers e Geração de Imagens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3D959824-D536-AC4A-89B8-EDFD76D8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82642" y="4819032"/>
            <a:ext cx="1134790" cy="851093"/>
          </a:xfrm>
          <a:prstGeom prst="rect">
            <a:avLst/>
          </a:prstGeom>
        </p:spPr>
      </p:pic>
      <p:grpSp>
        <p:nvGrpSpPr>
          <p:cNvPr id="34" name="Group 39">
            <a:extLst>
              <a:ext uri="{FF2B5EF4-FFF2-40B4-BE49-F238E27FC236}">
                <a16:creationId xmlns:a16="http://schemas.microsoft.com/office/drawing/2014/main" id="{E14D958E-CC30-5B4C-BCE8-2DF6AE720DCA}"/>
              </a:ext>
            </a:extLst>
          </p:cNvPr>
          <p:cNvGrpSpPr>
            <a:grpSpLocks/>
          </p:cNvGrpSpPr>
          <p:nvPr/>
        </p:nvGrpSpPr>
        <p:grpSpPr bwMode="auto">
          <a:xfrm>
            <a:off x="1993075" y="3043918"/>
            <a:ext cx="3692525" cy="1225550"/>
            <a:chOff x="639961" y="1412875"/>
            <a:chExt cx="3887787" cy="1511300"/>
          </a:xfrm>
        </p:grpSpPr>
        <p:sp>
          <p:nvSpPr>
            <p:cNvPr id="35" name="Retângulo 21">
              <a:extLst>
                <a:ext uri="{FF2B5EF4-FFF2-40B4-BE49-F238E27FC236}">
                  <a16:creationId xmlns:a16="http://schemas.microsoft.com/office/drawing/2014/main" id="{AE1CE7C4-EFF5-6D44-B03E-80D41A76772E}"/>
                </a:ext>
              </a:extLst>
            </p:cNvPr>
            <p:cNvSpPr/>
            <p:nvPr/>
          </p:nvSpPr>
          <p:spPr bwMode="auto">
            <a:xfrm>
              <a:off x="639961" y="1412875"/>
              <a:ext cx="3887787" cy="1511300"/>
            </a:xfrm>
            <a:prstGeom prst="rect">
              <a:avLst/>
            </a:prstGeom>
            <a:solidFill>
              <a:srgbClr val="E03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AULA 4</a:t>
              </a:r>
            </a:p>
          </p:txBody>
        </p:sp>
        <p:sp>
          <p:nvSpPr>
            <p:cNvPr id="36" name="CaixaDeTexto 22">
              <a:extLst>
                <a:ext uri="{FF2B5EF4-FFF2-40B4-BE49-F238E27FC236}">
                  <a16:creationId xmlns:a16="http://schemas.microsoft.com/office/drawing/2014/main" id="{44EFCBD5-30FA-884D-AA7D-797F914DB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573" y="1807948"/>
              <a:ext cx="3246438" cy="72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lvl="0">
                <a:spcBef>
                  <a:spcPct val="0"/>
                </a:spcBef>
                <a:buNone/>
                <a:defRPr/>
              </a:pPr>
              <a:r>
                <a:rPr kumimoji="0" lang="pt-BR" altLang="pt-B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Machine</a:t>
              </a:r>
              <a:r>
                <a:rPr kumimoji="0" lang="pt-BR" alt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Learning &amp; </a:t>
              </a:r>
              <a:r>
                <a:rPr kumimoji="0" lang="pt-BR" altLang="pt-B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Deep</a:t>
              </a:r>
              <a:r>
                <a:rPr kumimoji="0" lang="pt-BR" alt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Learning aplicado a imagens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04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979973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1141704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programa do curso utilizará as últimas versões do Python, na distribuição Anaconda e do OpenCV para Python.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Foco do laboratório digital será no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ou no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Kaggle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incorpora as bibliotecas e todos os recursos necessários sem necessidade de instalação de componentes.</a:t>
            </a: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26970CEA-A03A-354D-B549-CB088042E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2" y="3239368"/>
            <a:ext cx="1465282" cy="14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5">
            <a:extLst>
              <a:ext uri="{FF2B5EF4-FFF2-40B4-BE49-F238E27FC236}">
                <a16:creationId xmlns:a16="http://schemas.microsoft.com/office/drawing/2014/main" id="{2F446098-2632-FD46-BC80-054053E19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33" y="3165812"/>
            <a:ext cx="1308495" cy="16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6">
            <a:extLst>
              <a:ext uri="{FF2B5EF4-FFF2-40B4-BE49-F238E27FC236}">
                <a16:creationId xmlns:a16="http://schemas.microsoft.com/office/drawing/2014/main" id="{A1993144-62F3-0A43-B0E2-9E67FE9CB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r="27592"/>
          <a:stretch>
            <a:fillRect/>
          </a:stretch>
        </p:blipFill>
        <p:spPr bwMode="auto">
          <a:xfrm>
            <a:off x="2915677" y="3029351"/>
            <a:ext cx="2162115" cy="188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2">
            <a:extLst>
              <a:ext uri="{FF2B5EF4-FFF2-40B4-BE49-F238E27FC236}">
                <a16:creationId xmlns:a16="http://schemas.microsoft.com/office/drawing/2014/main" id="{3832041A-EB75-604B-8A84-74EA559DE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55" y="3197751"/>
            <a:ext cx="1548515" cy="154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0461647-9D0F-734E-8988-75EAFE103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181" y="5085379"/>
            <a:ext cx="4113026" cy="1230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D78A92-FB6B-0442-8BF0-D43AE299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791" y="2907741"/>
            <a:ext cx="2107478" cy="2107478"/>
          </a:xfrm>
          <a:prstGeom prst="rect">
            <a:avLst/>
          </a:prstGeom>
        </p:spPr>
      </p:pic>
      <p:pic>
        <p:nvPicPr>
          <p:cNvPr id="5124" name="Picture 4" descr="Kaggle competition tips and summaries | Yanir Seroussi">
            <a:extLst>
              <a:ext uri="{FF2B5EF4-FFF2-40B4-BE49-F238E27FC236}">
                <a16:creationId xmlns:a16="http://schemas.microsoft.com/office/drawing/2014/main" id="{EB15A27B-0FF8-224E-BF80-40C07371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95767"/>
            <a:ext cx="3515262" cy="15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1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RECURSOS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ÚTEIS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679364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 materiais de aula se encontram em:</a:t>
            </a:r>
          </a:p>
          <a:p>
            <a:pPr algn="just"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/>
            <a:r>
              <a:rPr lang="pt-BR" altLang="pt-BR" sz="20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PORTAL DO ALUNO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apresentações, artigos e documentos de uso geral</a:t>
            </a:r>
          </a:p>
          <a:p>
            <a:pPr marL="342900" indent="-342900" algn="just"/>
            <a:r>
              <a:rPr lang="pt-BR" altLang="pt-BR" sz="20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professor 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https://github.com/michelpf/fiap-ml-visao-computacional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códigos fonte, soluções de desafios em aula.</a:t>
            </a:r>
          </a:p>
          <a:p>
            <a:pPr algn="just"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Guia de como trabalhar com repositórios Git 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pt-BR" altLang="pt-BR" sz="2000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rogerdudler.github.io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/git-</a:t>
            </a:r>
            <a:r>
              <a:rPr lang="pt-BR" altLang="pt-BR" sz="2000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guide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2000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index.pt_BR.html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uso do GitHub é uma forma do aluno criar um portfólio de projetos. Invista um tempo para aprender o básico e comece a compartilhar seus projetos.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AE5FC1-8BDC-BF47-8703-84D56B70F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2"/>
          <a:stretch/>
        </p:blipFill>
        <p:spPr>
          <a:xfrm>
            <a:off x="7487624" y="2060485"/>
            <a:ext cx="4498430" cy="28327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66A1894-C81E-F341-8EDB-96DF9EB57CE2}"/>
              </a:ext>
            </a:extLst>
          </p:cNvPr>
          <p:cNvSpPr/>
          <p:nvPr/>
        </p:nvSpPr>
        <p:spPr>
          <a:xfrm>
            <a:off x="7561147" y="5011346"/>
            <a:ext cx="4238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www.youtube.com</a:t>
            </a: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watch?v</a:t>
            </a: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  <a:r>
              <a:rPr 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BAmvmaKQklQ</a:t>
            </a:r>
            <a:endParaRPr 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03DB0-39AD-8F4E-BD60-E7F001EF2B1A}"/>
              </a:ext>
            </a:extLst>
          </p:cNvPr>
          <p:cNvSpPr/>
          <p:nvPr/>
        </p:nvSpPr>
        <p:spPr>
          <a:xfrm>
            <a:off x="7385221" y="1447450"/>
            <a:ext cx="4600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altLang="pt-BR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“Guia de Sobrevivência” do Mario Souto</a:t>
            </a:r>
          </a:p>
        </p:txBody>
      </p:sp>
    </p:spTree>
    <p:extLst>
      <p:ext uri="{BB962C8B-B14F-4D97-AF65-F5344CB8AC3E}">
        <p14:creationId xmlns:p14="http://schemas.microsoft.com/office/powerpoint/2010/main" val="81383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wen Wilson Start Your Engines GIF by NASCAR">
            <a:extLst>
              <a:ext uri="{FF2B5EF4-FFF2-40B4-BE49-F238E27FC236}">
                <a16:creationId xmlns:a16="http://schemas.microsoft.com/office/drawing/2014/main" id="{2272B01F-4DA4-274A-8E6F-D5ACFDF9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3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" y="3"/>
            <a:ext cx="12180722" cy="6858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" y="278671"/>
            <a:ext cx="11588600" cy="627243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66" y="2851614"/>
            <a:ext cx="4269268" cy="11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8" y="1428563"/>
            <a:ext cx="2726522" cy="3196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036"/>
            <a:r>
              <a:rPr lang="en-US" sz="4662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VISÃO</a:t>
            </a:r>
            <a:r>
              <a:rPr lang="en-US" sz="4662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 COMPUTACIONAL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8424" y="3689704"/>
            <a:ext cx="892177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/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Book"/>
              </a:rPr>
              <a:t>MBA EM INTELIGÊNCIA ARTIFICIAL &amp; MACHINE LEARNING</a:t>
            </a: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0D09E140-38ED-C54E-9AB4-33C6E80C5013}"/>
              </a:ext>
            </a:extLst>
          </p:cNvPr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7F24F7E3-39EA-3846-ACD3-EB2342BE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C0C6EF73-AE41-3B43-9CA3-261811AD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5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176177"/>
            <a:ext cx="12180722" cy="505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</a:pPr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APRESENTAÇÃO</a:t>
            </a:r>
            <a:endParaRPr lang="pt-BR" sz="2398" dirty="0">
              <a:solidFill>
                <a:srgbClr val="626E73"/>
              </a:solidFill>
              <a:latin typeface="Roboto" panose="02000000000000000000" pitchFamily="2" charset="0"/>
              <a:ea typeface="Roboto" panose="02000000000000000000" pitchFamily="2" charset="0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848F999-4F3F-D741-908E-9E33589D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16" y="2076774"/>
            <a:ext cx="8917686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Mestre em Inteligência Artificial e Engenheiro Mecatrônico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Docente do curso de pós graduação MBA em cursos relacionados a tecnologias na FIAP.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Engenheiro de Visão Computacional (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8FCB371-C9FC-7D43-9AF8-A6E258E0D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5867400"/>
            <a:ext cx="38459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br.linkedin.com/in/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felipemeganha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32651A57-26D7-D74F-AF68-2051C189D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237288"/>
            <a:ext cx="21900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pf1635@fiap.com.br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36" y="2222090"/>
            <a:ext cx="2762865" cy="2762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9965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DD11CC-2950-1743-BE9A-863B2521402D}"/>
              </a:ext>
            </a:extLst>
          </p:cNvPr>
          <p:cNvSpPr/>
          <p:nvPr/>
        </p:nvSpPr>
        <p:spPr>
          <a:xfrm>
            <a:off x="0" y="1"/>
            <a:ext cx="4064000" cy="685800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7B0545-B351-6E4A-951D-387834A420D1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A0971EA-B43F-5841-B8B2-97A618D56378}"/>
              </a:ext>
            </a:extLst>
          </p:cNvPr>
          <p:cNvSpPr/>
          <p:nvPr/>
        </p:nvSpPr>
        <p:spPr>
          <a:xfrm>
            <a:off x="8128000" y="0"/>
            <a:ext cx="4064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AF07825-8B98-2646-AB04-231BEE13F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16" y="2384911"/>
            <a:ext cx="35918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Aulas práticas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E1C49E2-6667-4F4F-AD9C-B98CB064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303" y="2384911"/>
            <a:ext cx="36899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Learning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by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doing</a:t>
            </a: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CD92E9F-13E0-734A-8A13-D4C16C12E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303" y="2384911"/>
            <a:ext cx="37128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Desafios durante e após a sala de aula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673830A-839C-BE44-B4A6-2065D36E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33" y="4339449"/>
            <a:ext cx="1825128" cy="18251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F61D14B-1796-894C-A666-6A916D70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09" y="4272822"/>
            <a:ext cx="1958382" cy="195838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B8E10C-A07A-5341-B808-EA70B1F2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91" y="443921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PROJETOS </a:t>
            </a:r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FINAL APLICADOS </a:t>
            </a:r>
            <a:endParaRPr lang="pt-BR" sz="2800" b="1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848F999-4F3F-D741-908E-9E33589D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11563350" cy="528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fontAlgn="base"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setor de fraudes apontou que existem clientes que se queixaram de não contratar serviços específicos, como o crédito pessoal. No entanto, os protocolos de segurança da senha foram realizados em conformidade, cada cliente autenticou com sua própria senha.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 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função disso, o banco precisa arcar com reembolsos e medidas de contenção para evitar processos judiciais, pois os clientes alegam terem sido invadidos por hackers ou algo similar.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 dirty="0">
              <a:effectLst/>
            </a:endParaRPr>
          </a:p>
          <a:p>
            <a:pPr algn="l" rtl="0" fontAlgn="base">
              <a:buNone/>
            </a:pPr>
            <a:endParaRPr lang="pt-BR" sz="1400" b="0" i="0" dirty="0">
              <a:effectLst/>
            </a:endParaRPr>
          </a:p>
          <a:p>
            <a:pPr algn="l" rtl="0" fontAlgn="base"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Além da senha, podemos implementar formas de autenticação complementares, a depender do serviço, que utilizasse uma verificação e identificação facial. Caso o cliente não seja autenticado, ele será atendido por uma esteira dedicada e as evidências da não identificação serão encaminhadas para a área de IA para validação dos parâmetros e limiares para aperfeiçoamento do modelo.</a:t>
            </a:r>
            <a:endParaRPr lang="en-US" sz="1400" b="0" i="0" dirty="0">
              <a:effectLst/>
            </a:endParaRPr>
          </a:p>
          <a:p>
            <a:pPr algn="just"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 rtl="0" fontAlgn="base"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Será necessário construir: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None/>
            </a:pPr>
            <a:endParaRPr lang="en-US" sz="1400" b="0" i="0" dirty="0">
              <a:effectLst/>
            </a:endParaRPr>
          </a:p>
          <a:p>
            <a:pPr algn="l" rtl="0" fontAlgn="base">
              <a:buFont typeface="+mj-lt"/>
              <a:buAutoNum type="arabicPeriod"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Detector de faces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Identificação de faces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Detecção de vivacidade (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liveness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para</a:t>
            </a:r>
          </a:p>
          <a:p>
            <a:pPr algn="l" rtl="0" fontAlgn="base"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evitar que um fraudador utilize uma foto estática.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6EDFFF-0CB4-4A95-B011-6BAEA3636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9" y="3598097"/>
            <a:ext cx="6681890" cy="301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6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5">
            <a:extLst>
              <a:ext uri="{FF2B5EF4-FFF2-40B4-BE49-F238E27FC236}">
                <a16:creationId xmlns:a16="http://schemas.microsoft.com/office/drawing/2014/main" id="{3B9AACFE-07E2-C24C-B660-0F3158EA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t="3816" r="4762" b="3488"/>
          <a:stretch>
            <a:fillRect/>
          </a:stretch>
        </p:blipFill>
        <p:spPr bwMode="auto">
          <a:xfrm>
            <a:off x="494271" y="1390828"/>
            <a:ext cx="3568623" cy="491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BIBLIOGRAFIA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BÁSICA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8200C4-27C7-9145-B2DF-4A04BBF5B9D2}"/>
              </a:ext>
            </a:extLst>
          </p:cNvPr>
          <p:cNvSpPr/>
          <p:nvPr/>
        </p:nvSpPr>
        <p:spPr>
          <a:xfrm>
            <a:off x="4359713" y="2647518"/>
            <a:ext cx="5419725" cy="1760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Digital </a:t>
            </a:r>
            <a:r>
              <a:rPr lang="pt-BR" sz="2800" b="1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Image</a:t>
            </a: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pt-BR" sz="2800" b="1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Processing</a:t>
            </a:r>
            <a:endParaRPr lang="pt-BR" sz="2800" b="1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Rafael Gonzalez e Richard Woods</a:t>
            </a:r>
          </a:p>
          <a:p>
            <a:pPr>
              <a:defRPr/>
            </a:pPr>
            <a:endParaRPr 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https://www.amazon.com.br/Digital-Image-Processing-Rafael-Gonzalez/dp/013168728X</a:t>
            </a:r>
          </a:p>
        </p:txBody>
      </p:sp>
    </p:spTree>
    <p:extLst>
      <p:ext uri="{BB962C8B-B14F-4D97-AF65-F5344CB8AC3E}">
        <p14:creationId xmlns:p14="http://schemas.microsoft.com/office/powerpoint/2010/main" val="329198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3">
            <a:extLst>
              <a:ext uri="{FF2B5EF4-FFF2-40B4-BE49-F238E27FC236}">
                <a16:creationId xmlns:a16="http://schemas.microsoft.com/office/drawing/2014/main" id="{77BBB67F-6637-0446-A3C2-6436FE5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1" y="1390828"/>
            <a:ext cx="3568623" cy="491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BIBLIOGRAFIA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BÁSICA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1D2E567-DCD9-D549-9002-A7AEE35EEA9F}"/>
              </a:ext>
            </a:extLst>
          </p:cNvPr>
          <p:cNvSpPr/>
          <p:nvPr/>
        </p:nvSpPr>
        <p:spPr>
          <a:xfrm>
            <a:off x="4359713" y="2647518"/>
            <a:ext cx="6436303" cy="1760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Learning OpenCV</a:t>
            </a:r>
          </a:p>
          <a:p>
            <a:pPr>
              <a:defRPr/>
            </a:pPr>
            <a:r>
              <a:rPr lang="en-US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Gary </a:t>
            </a:r>
            <a:r>
              <a:rPr lang="en-US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Bradski</a:t>
            </a:r>
            <a:r>
              <a:rPr lang="en-US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e Adrian </a:t>
            </a:r>
            <a:r>
              <a:rPr lang="en-US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Kaehler</a:t>
            </a:r>
            <a:endParaRPr lang="en-US" sz="24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2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http://</a:t>
            </a:r>
            <a:r>
              <a:rPr lang="en-US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shop.oreilly.com</a:t>
            </a:r>
            <a:r>
              <a:rPr lang="en-US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/product/9780596516130.do</a:t>
            </a:r>
          </a:p>
        </p:txBody>
      </p:sp>
    </p:spTree>
    <p:extLst>
      <p:ext uri="{BB962C8B-B14F-4D97-AF65-F5344CB8AC3E}">
        <p14:creationId xmlns:p14="http://schemas.microsoft.com/office/powerpoint/2010/main" val="423860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2">
            <a:extLst>
              <a:ext uri="{FF2B5EF4-FFF2-40B4-BE49-F238E27FC236}">
                <a16:creationId xmlns:a16="http://schemas.microsoft.com/office/drawing/2014/main" id="{AD8AA341-A723-C14B-ABE8-DE42C2FA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1" y="1390828"/>
            <a:ext cx="3602954" cy="491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BIBLIOGRAFIA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BÁSICA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D451ADF-2887-6D40-8C7C-7FF16756028C}"/>
              </a:ext>
            </a:extLst>
          </p:cNvPr>
          <p:cNvSpPr/>
          <p:nvPr/>
        </p:nvSpPr>
        <p:spPr>
          <a:xfrm>
            <a:off x="4359713" y="2647518"/>
            <a:ext cx="7033217" cy="1760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Practical Python and OpenCV</a:t>
            </a:r>
          </a:p>
          <a:p>
            <a:pPr>
              <a:defRPr/>
            </a:pPr>
            <a:r>
              <a:rPr lang="en-US" sz="24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Adrian </a:t>
            </a:r>
            <a:r>
              <a:rPr lang="en-US" sz="24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Rosebrock</a:t>
            </a:r>
            <a:endParaRPr lang="en-US" sz="24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24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www.pyimagesearch.com</a:t>
            </a:r>
            <a:r>
              <a:rPr lang="en-US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/practical-python-</a:t>
            </a:r>
            <a:r>
              <a:rPr lang="en-US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opencv</a:t>
            </a:r>
            <a:endParaRPr lang="en-US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0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8DA48E6EED84241BD6E3B0A8BFCB1AD" ma:contentTypeVersion="0" ma:contentTypeDescription="Crie um novo documento." ma:contentTypeScope="" ma:versionID="05de5d2d71521475d13a1b8d5f6b805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4319475835c1d8a4ec49180d72442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644DA1-5C97-41D4-B1AC-D73020279EF9}"/>
</file>

<file path=customXml/itemProps2.xml><?xml version="1.0" encoding="utf-8"?>
<ds:datastoreItem xmlns:ds="http://schemas.openxmlformats.org/officeDocument/2006/customXml" ds:itemID="{1103C259-DCBA-4525-BF4E-562B992FE499}"/>
</file>

<file path=customXml/itemProps3.xml><?xml version="1.0" encoding="utf-8"?>
<ds:datastoreItem xmlns:ds="http://schemas.openxmlformats.org/officeDocument/2006/customXml" ds:itemID="{16D90836-DA42-44E0-BA28-6A8B066328D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12608</TotalTime>
  <Words>617</Words>
  <Application>Microsoft Office PowerPoint</Application>
  <PresentationFormat>Widescreen</PresentationFormat>
  <Paragraphs>83</Paragraphs>
  <Slides>17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Roboto</vt:lpstr>
      <vt:lpstr>Office Theme</vt:lpstr>
      <vt:lpstr>1_Office Theme</vt:lpstr>
      <vt:lpstr>Apresentação do PowerPoint</vt:lpstr>
      <vt:lpstr>Apresentação do PowerPoint</vt:lpstr>
      <vt:lpstr>Apresentação do PowerPoint</vt:lpstr>
      <vt:lpstr>SHORTBIO</vt:lpstr>
      <vt:lpstr>OUR WAY</vt:lpstr>
      <vt:lpstr>PROJETOS FINAL APLICADOS </vt:lpstr>
      <vt:lpstr>BIBLIOGRAFIA BÁSICA</vt:lpstr>
      <vt:lpstr>BIBLIOGRAFIA BÁSICA</vt:lpstr>
      <vt:lpstr>BIBLIOGRAFIA BÁSICA</vt:lpstr>
      <vt:lpstr>SITES, BLOGS &amp; MAILING LISTS</vt:lpstr>
      <vt:lpstr>PODCASTS</vt:lpstr>
      <vt:lpstr>REDES SOCIAIS</vt:lpstr>
      <vt:lpstr>PLANO DE AULA</vt:lpstr>
      <vt:lpstr>LAB</vt:lpstr>
      <vt:lpstr>RECURSOS ÚTEIS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Ibope</dc:title>
  <dc:creator>Roberta Masi Martins</dc:creator>
  <cp:lastModifiedBy>felipe amaral</cp:lastModifiedBy>
  <cp:revision>243</cp:revision>
  <cp:lastPrinted>2019-04-15T21:16:08Z</cp:lastPrinted>
  <dcterms:created xsi:type="dcterms:W3CDTF">2016-06-16T19:36:42Z</dcterms:created>
  <dcterms:modified xsi:type="dcterms:W3CDTF">2023-10-11T00:43:03Z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0x01010038DA48E6EED84241BD6E3B0A8BFCB1AD</vt:lpwstr>
  </property>
</Properties>
</file>